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0%B0%D0%BD%D0%B3%D0%B5%D0%BB%D0%B8%D0%B5_%D0%BE%D1%82_%D0%9C%D0%B0%D1%82%D1%84%D0%B5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374441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Лекция 15. </a:t>
            </a:r>
            <a:r>
              <a:rPr lang="ru-RU" sz="3200" b="1" dirty="0"/>
              <a:t>Исцеление слуги </a:t>
            </a:r>
            <a:r>
              <a:rPr lang="ru-RU" sz="3200" b="1" dirty="0" err="1"/>
              <a:t>капернаумского</a:t>
            </a:r>
            <a:r>
              <a:rPr lang="ru-RU" sz="3200" b="1" dirty="0"/>
              <a:t> </a:t>
            </a:r>
            <a:r>
              <a:rPr lang="ru-RU" sz="3200" b="1" dirty="0" smtClean="0"/>
              <a:t>сотника. </a:t>
            </a:r>
            <a:r>
              <a:rPr lang="ru-RU" sz="3200" b="1" dirty="0"/>
              <a:t>Воскрешение сына </a:t>
            </a:r>
            <a:r>
              <a:rPr lang="ru-RU" sz="3200" b="1" dirty="0" err="1" smtClean="0"/>
              <a:t>наинской</a:t>
            </a:r>
            <a:r>
              <a:rPr lang="ru-RU" sz="3200" b="1" dirty="0" smtClean="0"/>
              <a:t> вдовы. </a:t>
            </a:r>
            <a:r>
              <a:rPr lang="ru-RU" sz="3200" b="1" dirty="0"/>
              <a:t>Вечеря в доме </a:t>
            </a:r>
            <a:r>
              <a:rPr lang="ru-RU" sz="3200" b="1" dirty="0" smtClean="0"/>
              <a:t>Симона-фарисея и </a:t>
            </a:r>
            <a:r>
              <a:rPr lang="ru-RU" sz="3200" b="1" dirty="0"/>
              <a:t>прощение </a:t>
            </a:r>
            <a:r>
              <a:rPr lang="ru-RU" sz="3200" b="1" dirty="0" smtClean="0"/>
              <a:t>грешницы.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290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057215"/>
              </p:ext>
            </p:extLst>
          </p:nvPr>
        </p:nvGraphicFramePr>
        <p:xfrm>
          <a:off x="251520" y="811622"/>
          <a:ext cx="8640960" cy="578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/>
                <a:gridCol w="4680520"/>
              </a:tblGrid>
              <a:tr h="2284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 8, 5-13: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Лк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 7, 1-10: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 Когда же вошел Иисус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Капернаум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к Нему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подошел сотник и просил Его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6. Господи! слуга мой лежит дома в расслаблении и жестоко страдает.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7. Иисус говорит ему: Я приду и исцелю его.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8. Сотник же, отвечая, сказал: Господи! я недостоин, чтобы Ты вошел под кров мой, но скажи только слово, и выздоровеет слуга мой;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9. ибо я и подвластный человек, но, имея у себя в подчинении воинов, говорю одному: пойди, и идет; и другому: приди, и приходит; и слуге моему: сделай то, и делает.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 Услышав сие, Иисус удивился и сказал идущим за Ним: истинно говорю вам, и в Израиле не нашел Я такой веры.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 Говорю же вам, что многие придут с востока и запада и возлягут с Авраамом, Исааком и Иаковом в Царстве Небесном;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а сыны царства извержены будут во тьму внешнюю: там будет плач и скрежет зубов.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И сказал Иисус сотнику: иди, и, как ты веровал, да будет тебе. И выздоровел слуга его в тот час.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1. Когда Он окончил все слова Свои к слушавшему народу, то вошел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Капернаум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2. У одного сотника слуга, которым он дорожил, был болен при смерти.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3. Услышав об Иисусе,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он послал к Нему Иудейских старейшин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просить Его, чтобы пришел исцелить слугу его.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4. И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они, придя к Иисусу, просили Его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убедительно, говоря: он достоин, чтобы Ты сделал для него это,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 ибо он любит народ наш и построил нам синагогу.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6. Иисус пошел с ними. И когда Он недалеко уже был от дома, сотник прислал к Нему друзей сказать Ему: не трудись, Господи! ибо я недостоин, чтобы Ты вошел под кров мой;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7. потому и себя самого не почел я достойным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придти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к Тебе; но скажи слово, и выздоровеет слуга мой.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8. Ибо я и подвластный человек, но, имея у себя в подчинении воинов, говорю одному: пойди, и идет; и другому: приди, и приходит; и слуге моему: сделай то, и делает.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9. Услышав сие, Иисус удивился ему и, обратившись, сказал идущему за Ним народу: сказываю вам, что и в Израиле не нашел Я такой веры.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 Посланные, возвратившись в дом, нашли больного слугу выздоровевшим.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71066" y="5157192"/>
            <a:ext cx="8666884" cy="14401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r>
              <a:rPr lang="ru-RU" sz="1600" b="1" i="1" dirty="0" smtClean="0">
                <a:solidFill>
                  <a:schemeClr val="tx1"/>
                </a:solidFill>
              </a:rPr>
              <a:t> «Многие</a:t>
            </a:r>
            <a:r>
              <a:rPr lang="ru-RU" sz="1600" b="1" i="1" dirty="0">
                <a:solidFill>
                  <a:schemeClr val="tx1"/>
                </a:solidFill>
              </a:rPr>
              <a:t>, т.е. из язычников. Востоком и западом обозначил все страны вселенной. Придут ко Мне, т.е. чрез веру; возлягут, т.е. успокоятся. Привел Авраама, чтобы еще более упрекнуть иудеев усыновлением Ему язычников. Лоном Авраама назвал успокоение и наслаждение праведных, взаимное общение и жизнь, что и составляет Царствие </a:t>
            </a:r>
            <a:r>
              <a:rPr lang="ru-RU" sz="1600" b="1" i="1" dirty="0" smtClean="0">
                <a:solidFill>
                  <a:schemeClr val="tx1"/>
                </a:solidFill>
              </a:rPr>
              <a:t>Небесное».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88640"/>
            <a:ext cx="655272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Исцеление слуги </a:t>
            </a:r>
            <a:r>
              <a:rPr lang="ru-RU" sz="2400" b="1" dirty="0" err="1">
                <a:solidFill>
                  <a:schemeClr val="tx1"/>
                </a:solidFill>
              </a:rPr>
              <a:t>капернаумского</a:t>
            </a:r>
            <a:r>
              <a:rPr lang="ru-RU" sz="2400" b="1" dirty="0">
                <a:solidFill>
                  <a:schemeClr val="tx1"/>
                </a:solidFill>
              </a:rPr>
              <a:t> сотника </a:t>
            </a:r>
            <a:endParaRPr lang="ru-RU" sz="2400" dirty="0"/>
          </a:p>
        </p:txBody>
      </p:sp>
      <p:pic>
        <p:nvPicPr>
          <p:cNvPr id="1027" name="Picture 3" descr="F:\лекции по Н. З\15\531413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" y="1484784"/>
            <a:ext cx="8777918" cy="494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лекции по Н. З\10\Исцеление-слуги-римского-сотника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3" y="764704"/>
            <a:ext cx="4733925" cy="589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92080" y="2132856"/>
            <a:ext cx="3528392" cy="33074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Сотник </a:t>
            </a:r>
            <a:r>
              <a:rPr lang="ru-RU" sz="1600" b="1" dirty="0">
                <a:solidFill>
                  <a:schemeClr val="tx1"/>
                </a:solidFill>
              </a:rPr>
              <a:t>служил у Ирода Антипы, войска которого, по свидетельству Иосифа Флавия, состояли из наемников. </a:t>
            </a:r>
            <a:r>
              <a:rPr lang="ru-RU" sz="1600" b="1" dirty="0" smtClean="0">
                <a:solidFill>
                  <a:schemeClr val="tx1"/>
                </a:solidFill>
              </a:rPr>
              <a:t>Римские </a:t>
            </a:r>
            <a:r>
              <a:rPr lang="ru-RU" sz="1600" b="1" dirty="0">
                <a:solidFill>
                  <a:schemeClr val="tx1"/>
                </a:solidFill>
              </a:rPr>
              <a:t>легионы разделялись на 10 когорт (</a:t>
            </a:r>
            <a:r>
              <a:rPr lang="ru-RU" sz="1600" b="1" dirty="0" err="1">
                <a:solidFill>
                  <a:schemeClr val="tx1"/>
                </a:solidFill>
              </a:rPr>
              <a:t>Деян</a:t>
            </a:r>
            <a:r>
              <a:rPr lang="ru-RU" sz="1600" b="1" dirty="0">
                <a:solidFill>
                  <a:schemeClr val="tx1"/>
                </a:solidFill>
              </a:rPr>
              <a:t>. 10:1), или полков, в каждой когорте было по три манипулы, а каждая манипула состояла из сотней; если число это убывало, сотня не переставала быть сотней. В каждом легионе было 60 сотен. Сотник был очевидно язычник.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240" y="5785368"/>
            <a:ext cx="8706248" cy="956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Златоуст: </a:t>
            </a:r>
            <a:r>
              <a:rPr lang="ru-RU" sz="1600" b="1" i="1" dirty="0" smtClean="0">
                <a:solidFill>
                  <a:schemeClr val="tx1"/>
                </a:solidFill>
              </a:rPr>
              <a:t>«по </a:t>
            </a:r>
            <a:r>
              <a:rPr lang="ru-RU" sz="1600" b="1" i="1" dirty="0">
                <a:solidFill>
                  <a:schemeClr val="tx1"/>
                </a:solidFill>
              </a:rPr>
              <a:t>моему мнению, это означает великую веру сотника, и гораздо большую, нежели какую имели свесившие (расслабленного) сквозь кровлю. Так как он ясно знал, что довольно и одного повеления, чтобы восстал лежащий, то почел излишним приводить </a:t>
            </a:r>
            <a:r>
              <a:rPr lang="ru-RU" sz="1600" b="1" i="1" dirty="0" smtClean="0">
                <a:solidFill>
                  <a:schemeClr val="tx1"/>
                </a:solidFill>
              </a:rPr>
              <a:t>его».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460" y="4581128"/>
            <a:ext cx="8627520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«Это </a:t>
            </a:r>
            <a:r>
              <a:rPr lang="ru-RU" sz="1600" b="1" i="1" dirty="0">
                <a:solidFill>
                  <a:schemeClr val="tx1"/>
                </a:solidFill>
              </a:rPr>
              <a:t>тот же сотник, что и у евангелиста Луки. Хотя евангелист Лука говорит, что он других отправил послами к Иисусу, но это не противоречит Матфею, который говорит, что сотник сам пришел. Очевидно, что сначала сотник послал других, а потом, когда опасность увеличилась, пошел сам и </a:t>
            </a:r>
            <a:r>
              <a:rPr lang="ru-RU" sz="1600" b="1" i="1" dirty="0" smtClean="0">
                <a:solidFill>
                  <a:schemeClr val="tx1"/>
                </a:solidFill>
              </a:rPr>
              <a:t>сказал»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604" y="5701038"/>
            <a:ext cx="8490224" cy="6802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Иероним: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удивился, ибо видел, что сотник понял Его величие… в лице сотника, может быть, вера язычников ставится впереди [веры] </a:t>
            </a:r>
            <a:r>
              <a:rPr lang="ru-RU" sz="1600" b="1" i="1" dirty="0" smtClean="0">
                <a:solidFill>
                  <a:schemeClr val="tx1"/>
                </a:solidFill>
              </a:rPr>
              <a:t>Израиля»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0430" y="4689140"/>
            <a:ext cx="8588156" cy="9001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i="1" dirty="0" smtClean="0">
                <a:solidFill>
                  <a:schemeClr val="tx1"/>
                </a:solidFill>
              </a:rPr>
              <a:t>: «Удивился</a:t>
            </a:r>
            <a:r>
              <a:rPr lang="ru-RU" sz="1600" b="1" i="1" dirty="0">
                <a:solidFill>
                  <a:schemeClr val="tx1"/>
                </a:solidFill>
              </a:rPr>
              <a:t>, что он, не будучи израильтянином и не зная Писаний иудеев о Нем, так легко уверовал. И не только удивился, но объявил о его вере, чтобы другие подражали </a:t>
            </a:r>
            <a:r>
              <a:rPr lang="ru-RU" sz="1600" b="1" i="1" dirty="0" smtClean="0">
                <a:solidFill>
                  <a:schemeClr val="tx1"/>
                </a:solidFill>
              </a:rPr>
              <a:t>ему».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785368"/>
            <a:ext cx="8568952" cy="52395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Иероним: </a:t>
            </a:r>
            <a:r>
              <a:rPr lang="ru-RU" sz="1600" b="1" i="1" dirty="0" smtClean="0">
                <a:solidFill>
                  <a:schemeClr val="tx1"/>
                </a:solidFill>
              </a:rPr>
              <a:t>«Сынами </a:t>
            </a:r>
            <a:r>
              <a:rPr lang="ru-RU" sz="1600" b="1" i="1" dirty="0">
                <a:solidFill>
                  <a:schemeClr val="tx1"/>
                </a:solidFill>
              </a:rPr>
              <a:t>царства Он называет иудеев, среди которых царствовал </a:t>
            </a:r>
            <a:r>
              <a:rPr lang="ru-RU" sz="1600" b="1" i="1" dirty="0" smtClean="0">
                <a:solidFill>
                  <a:schemeClr val="tx1"/>
                </a:solidFill>
              </a:rPr>
              <a:t>Бог»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697252"/>
            <a:ext cx="8627520" cy="9721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«Почему </a:t>
            </a:r>
            <a:r>
              <a:rPr lang="ru-RU" sz="1600" b="1" i="1" dirty="0">
                <a:solidFill>
                  <a:schemeClr val="tx1"/>
                </a:solidFill>
              </a:rPr>
              <a:t>Он, не будучи приглашен в дом, Сам говорит, что придет. Потому что заранее знал, что тот уже верует в Него, как Бога, и пожелал, чтобы великая его вера была открыта для </a:t>
            </a:r>
            <a:r>
              <a:rPr lang="ru-RU" sz="1600" b="1" i="1" dirty="0" smtClean="0">
                <a:solidFill>
                  <a:schemeClr val="tx1"/>
                </a:solidFill>
              </a:rPr>
              <a:t>последовавших».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6632"/>
            <a:ext cx="7344816" cy="432048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Воскрешение </a:t>
            </a:r>
            <a:r>
              <a:rPr lang="ru-RU" sz="2400" b="1" dirty="0">
                <a:solidFill>
                  <a:schemeClr val="tx1"/>
                </a:solidFill>
              </a:rPr>
              <a:t>сына </a:t>
            </a:r>
            <a:r>
              <a:rPr lang="ru-RU" sz="2400" b="1" dirty="0" err="1">
                <a:solidFill>
                  <a:schemeClr val="tx1"/>
                </a:solidFill>
              </a:rPr>
              <a:t>наинской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вдовы (</a:t>
            </a:r>
            <a:r>
              <a:rPr lang="ru-RU" sz="2400" b="1" dirty="0" err="1" smtClean="0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7, </a:t>
            </a:r>
            <a:r>
              <a:rPr lang="ru-RU" sz="2400" b="1" dirty="0" smtClean="0">
                <a:solidFill>
                  <a:schemeClr val="tx1"/>
                </a:solidFill>
              </a:rPr>
              <a:t>11-17)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1\Desktop\картинки к 2 лекции\mfotor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4056"/>
            <a:ext cx="8623281" cy="595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83" y="764704"/>
            <a:ext cx="8551273" cy="3024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11. После сего Иисус пошел в город, называемый </a:t>
            </a:r>
            <a:r>
              <a:rPr lang="ru-RU" b="1" dirty="0" err="1">
                <a:solidFill>
                  <a:schemeClr val="tx1"/>
                </a:solidFill>
              </a:rPr>
              <a:t>Наин</a:t>
            </a:r>
            <a:r>
              <a:rPr lang="ru-RU" b="1" dirty="0">
                <a:solidFill>
                  <a:schemeClr val="tx1"/>
                </a:solidFill>
              </a:rPr>
              <a:t>; и с Ним шли многие из учеников Его и множество народа.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12. Когда же Он приблизился к городским воротам, тут выносили умершего, единственного сына у матери, а она была вдова; и много народа шло с нею из города.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13. Увидев ее, Господь сжалился над нею и сказал ей: не плачь.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14. И, подойдя, прикоснулся к одру; несшие остановились, и Он сказал: юноша! тебе говорю, встань!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15. Мертвый, поднявшись, сел и стал говорить; и отдал его Иисус матери его.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16. И всех объял страх, и славили Бога, говоря: великий пророк восстал между нами, и Бог посетил народ Свой.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</a:rPr>
              <a:t>17. Такое мнение о Нем распространилось по всей Иудее и по всей окрестности.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283" y="4077072"/>
            <a:ext cx="8478189" cy="108012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«Возвратив </a:t>
            </a:r>
            <a:r>
              <a:rPr lang="ru-RU" sz="1600" b="1" i="1" dirty="0">
                <a:solidFill>
                  <a:schemeClr val="tx1"/>
                </a:solidFill>
              </a:rPr>
              <a:t>здоровье </a:t>
            </a:r>
            <a:r>
              <a:rPr lang="ru-RU" sz="1600" b="1" i="1" dirty="0" err="1">
                <a:solidFill>
                  <a:schemeClr val="tx1"/>
                </a:solidFill>
              </a:rPr>
              <a:t>сотникову</a:t>
            </a:r>
            <a:r>
              <a:rPr lang="ru-RU" sz="1600" b="1" i="1" dirty="0">
                <a:solidFill>
                  <a:schemeClr val="tx1"/>
                </a:solidFill>
              </a:rPr>
              <a:t> рабу даже заочно, Господь совершает еще новое чудо. Чтобы кто-нибудь не сказал: что же Он сделал нового над рабом; быть может, раб и не умер бы? - для этого Господь воскрешает мертвого, которого уже </a:t>
            </a:r>
            <a:r>
              <a:rPr lang="ru-RU" sz="1600" b="1" i="1" dirty="0" smtClean="0">
                <a:solidFill>
                  <a:schemeClr val="tx1"/>
                </a:solidFill>
              </a:rPr>
              <a:t>выносили».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283" y="5301208"/>
            <a:ext cx="8478189" cy="108012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Не словом только Господь совершает чудо, но и одра касается, - чтобы мы познали, что Тело Его есть Тело жизни. Поскольку Плоть Его была собственной Плотью Слова, животворящего все, поэтому и сама животворит и разрушает смерть и </a:t>
            </a:r>
            <a:r>
              <a:rPr lang="ru-RU" sz="1600" b="1" i="1" dirty="0" smtClean="0">
                <a:solidFill>
                  <a:schemeClr val="tx1"/>
                </a:solidFill>
              </a:rPr>
              <a:t>тление».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283" y="4293096"/>
            <a:ext cx="8478189" cy="9361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«</a:t>
            </a:r>
            <a:r>
              <a:rPr lang="ru-RU" sz="1600" b="1" dirty="0">
                <a:solidFill>
                  <a:schemeClr val="tx1"/>
                </a:solidFill>
              </a:rPr>
              <a:t>Мертвый, поднявшись, сел и стал говорить», чтобы кто-нибудь не подумал, что он воскрешен призрачно. А то, что он сел и начал говорить, было признаком истинного воскресения. Ибо тело без души не может ни сидеть, ни </a:t>
            </a:r>
            <a:r>
              <a:rPr lang="ru-RU" sz="1600" b="1" dirty="0" smtClean="0">
                <a:solidFill>
                  <a:schemeClr val="tx1"/>
                </a:solidFill>
              </a:rPr>
              <a:t>говорить».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612" y="4365104"/>
            <a:ext cx="8478189" cy="201622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Под вдовой можешь разуметь и душу, лишившуюся своего мужа, то есть Слова Божия, всеявшего добрые семена. Сын ее - ум, умерший и выносимый вне города, вышнего Иерусалима, который есть страна живых. Потом Господь, умилосердившись, касается одра. Одр ума - тело. Ибо тело есть поистине одр, гроб. Господь, коснувшись тела, воскрешает ум, делая его юным и отважным. Юноша, то есть ум этот, садится и, воскрешенный из гроба греха, начинает говорить, то есть учить других, потому что, доколе он одержим бывает грехом, он не может учить и говорить. Ибо кто ему поверит?».</a:t>
            </a:r>
          </a:p>
        </p:txBody>
      </p:sp>
      <p:pic>
        <p:nvPicPr>
          <p:cNvPr id="1026" name="Picture 2" descr="F:\лекции по Н. З\15\galel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8559"/>
            <a:ext cx="5734987" cy="40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228184" y="1700808"/>
            <a:ext cx="2673274" cy="39604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Наин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– город, лежавший недалеко от Назарета, </a:t>
            </a:r>
            <a:r>
              <a:rPr lang="ru-RU" sz="1600" b="1" dirty="0">
                <a:solidFill>
                  <a:schemeClr val="tx1"/>
                </a:solidFill>
              </a:rPr>
              <a:t>близ южной границы Галилеи, на северном склоне горы Малый </a:t>
            </a:r>
            <a:r>
              <a:rPr lang="ru-RU" sz="1600" b="1" dirty="0" err="1">
                <a:solidFill>
                  <a:schemeClr val="tx1"/>
                </a:solidFill>
              </a:rPr>
              <a:t>Ермон</a:t>
            </a:r>
            <a:r>
              <a:rPr lang="ru-RU" sz="1600" b="1" dirty="0">
                <a:solidFill>
                  <a:schemeClr val="tx1"/>
                </a:solidFill>
              </a:rPr>
              <a:t>, в </a:t>
            </a:r>
            <a:r>
              <a:rPr lang="ru-RU" sz="1600" b="1" dirty="0" smtClean="0">
                <a:solidFill>
                  <a:schemeClr val="tx1"/>
                </a:solidFill>
              </a:rPr>
              <a:t>бывшем </a:t>
            </a:r>
            <a:r>
              <a:rPr lang="ru-RU" sz="1600" b="1" dirty="0">
                <a:solidFill>
                  <a:schemeClr val="tx1"/>
                </a:solidFill>
              </a:rPr>
              <a:t>колене </a:t>
            </a:r>
            <a:r>
              <a:rPr lang="ru-RU" sz="1600" b="1" dirty="0" err="1" smtClean="0">
                <a:solidFill>
                  <a:schemeClr val="tx1"/>
                </a:solidFill>
              </a:rPr>
              <a:t>Иссахаровом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Ныне это маленькая деревня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Свое </a:t>
            </a:r>
            <a:r>
              <a:rPr lang="ru-RU" sz="1600" b="1" dirty="0">
                <a:solidFill>
                  <a:schemeClr val="tx1"/>
                </a:solidFill>
              </a:rPr>
              <a:t>имя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</a:rPr>
              <a:t>Наин</a:t>
            </a:r>
            <a:r>
              <a:rPr lang="ru-RU" sz="1600" b="1" dirty="0" smtClean="0">
                <a:solidFill>
                  <a:schemeClr val="tx1"/>
                </a:solidFill>
              </a:rPr>
              <a:t>», </a:t>
            </a:r>
            <a:r>
              <a:rPr lang="ru-RU" sz="1600" b="1" dirty="0">
                <a:solidFill>
                  <a:schemeClr val="tx1"/>
                </a:solidFill>
              </a:rPr>
              <a:t>что значит </a:t>
            </a:r>
            <a:r>
              <a:rPr lang="ru-RU" sz="1600" b="1" dirty="0" smtClean="0">
                <a:solidFill>
                  <a:schemeClr val="tx1"/>
                </a:solidFill>
              </a:rPr>
              <a:t>«приятный», </a:t>
            </a:r>
            <a:r>
              <a:rPr lang="ru-RU" sz="1600" b="1" dirty="0">
                <a:solidFill>
                  <a:schemeClr val="tx1"/>
                </a:solidFill>
              </a:rPr>
              <a:t>он получил, вероятно, от красивого местоположения в великолепной и богатой пастбищами долине </a:t>
            </a:r>
            <a:r>
              <a:rPr lang="ru-RU" sz="1600" b="1" dirty="0" err="1">
                <a:solidFill>
                  <a:schemeClr val="tx1"/>
                </a:solidFill>
              </a:rPr>
              <a:t>Есдрелонской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6612" y="5589240"/>
            <a:ext cx="8478189" cy="108012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Лопухин: </a:t>
            </a:r>
            <a:r>
              <a:rPr lang="ru-RU" sz="1600" b="1" i="1" dirty="0" smtClean="0">
                <a:solidFill>
                  <a:schemeClr val="tx1"/>
                </a:solidFill>
              </a:rPr>
              <a:t>«Покойники </a:t>
            </a:r>
            <a:r>
              <a:rPr lang="ru-RU" sz="1600" b="1" i="1" dirty="0">
                <a:solidFill>
                  <a:schemeClr val="tx1"/>
                </a:solidFill>
              </a:rPr>
              <a:t>у евреев клались не в гробах, а прямо в нишу, сделанную в утесе и скале, и носилки, очевидно, служили только для перенесения тела на место погребения. Господь «прикоснулся» к этому одру, для того чтобы заставить несших </a:t>
            </a:r>
            <a:r>
              <a:rPr lang="ru-RU" sz="1600" b="1" i="1" dirty="0" smtClean="0">
                <a:solidFill>
                  <a:schemeClr val="tx1"/>
                </a:solidFill>
              </a:rPr>
              <a:t>остановиться».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6612" y="5589240"/>
            <a:ext cx="8496944" cy="108012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Великий пророк восстал между нами». </a:t>
            </a:r>
            <a:r>
              <a:rPr lang="ru-RU" sz="1600" b="1" dirty="0" smtClean="0">
                <a:solidFill>
                  <a:schemeClr val="tx1"/>
                </a:solidFill>
              </a:rPr>
              <a:t>Все-таки </a:t>
            </a:r>
            <a:r>
              <a:rPr lang="ru-RU" sz="1600" b="1" dirty="0" err="1" smtClean="0">
                <a:solidFill>
                  <a:schemeClr val="tx1"/>
                </a:solidFill>
              </a:rPr>
              <a:t>наинские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жители не верили еще во Христа как в Мессию, Он для них был только посланником Божиим, великим пророком, который должен помочь народу Божию. Появление Христа, по их мнению, есть только признак наступления мессианского </a:t>
            </a:r>
            <a:r>
              <a:rPr lang="ru-RU" sz="1600" b="1" dirty="0" smtClean="0">
                <a:solidFill>
                  <a:schemeClr val="tx1"/>
                </a:solidFill>
              </a:rPr>
              <a:t>времени.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екции по Н. З\15\62309771_1280905310_mag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56" y="3870390"/>
            <a:ext cx="2556607" cy="301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лекции по Н. З\15\Христос в доме Симона-фарисе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68752" cy="52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4869160"/>
            <a:ext cx="8640960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Лопухин: </a:t>
            </a:r>
            <a:r>
              <a:rPr lang="ru-RU" sz="1600" b="1" i="1" dirty="0">
                <a:solidFill>
                  <a:schemeClr val="tx1"/>
                </a:solidFill>
              </a:rPr>
              <a:t>«Точнее перевести так: «и вот женщина, которая в городе была грешницей, т. е. </a:t>
            </a:r>
            <a:r>
              <a:rPr lang="ru-RU" sz="1600" b="1" i="1" dirty="0" smtClean="0">
                <a:solidFill>
                  <a:schemeClr val="tx1"/>
                </a:solidFill>
              </a:rPr>
              <a:t>блудницей, узнав». «</a:t>
            </a:r>
            <a:r>
              <a:rPr lang="ru-RU" sz="1600" b="1" i="1" dirty="0">
                <a:solidFill>
                  <a:schemeClr val="tx1"/>
                </a:solidFill>
              </a:rPr>
              <a:t>Была» – прошедшее несовершенное время, обозначающее не то, что женщина в это время продолжала свою грешную жизнь, а то, какой она представлялась во мнении ее сограждан, по-видимому, еще не знавших об ее обращении на истинный </a:t>
            </a:r>
            <a:r>
              <a:rPr lang="ru-RU" sz="1600" b="1" i="1" dirty="0" smtClean="0">
                <a:solidFill>
                  <a:schemeClr val="tx1"/>
                </a:solidFill>
              </a:rPr>
              <a:t>путь».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725144"/>
            <a:ext cx="8640960" cy="18722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желая показать им, что всякого спасает вера его, не сказал: жена, Я тебя спасаю, - чтобы они не </a:t>
            </a:r>
            <a:r>
              <a:rPr lang="ru-RU" sz="1600" b="1" i="1" dirty="0" err="1">
                <a:solidFill>
                  <a:schemeClr val="tx1"/>
                </a:solidFill>
              </a:rPr>
              <a:t>воскипели</a:t>
            </a:r>
            <a:r>
              <a:rPr lang="ru-RU" sz="1600" b="1" i="1" dirty="0">
                <a:solidFill>
                  <a:schemeClr val="tx1"/>
                </a:solidFill>
              </a:rPr>
              <a:t> большей завистью, но: «вера твоя». Это сказал Он, как я уже заметил, частью для того, чтобы успокоить зависть их, а частью для того, чтобы ввести их в веру, дав им знать, что вера, именно она, </a:t>
            </a:r>
            <a:r>
              <a:rPr lang="ru-RU" sz="1600" b="1" i="1" dirty="0" smtClean="0">
                <a:solidFill>
                  <a:schemeClr val="tx1"/>
                </a:solidFill>
              </a:rPr>
              <a:t>спасает. </a:t>
            </a:r>
            <a:r>
              <a:rPr lang="ru-RU" sz="1600" b="1" dirty="0">
                <a:solidFill>
                  <a:schemeClr val="tx1"/>
                </a:solidFill>
              </a:rPr>
              <a:t>«Иди с миром», то есть в праведности. Ибо праведность есть мир с Богом, подобно как грех - вражда на Бога. Смотри: отпустив ей грехи, Господь не оставил ее только с отпущением грехов, но придал и производительную силу </a:t>
            </a:r>
            <a:r>
              <a:rPr lang="ru-RU" sz="1600" b="1" dirty="0" smtClean="0">
                <a:solidFill>
                  <a:schemeClr val="tx1"/>
                </a:solidFill>
              </a:rPr>
              <a:t>добра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717032"/>
            <a:ext cx="8640960" cy="25922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r>
              <a:rPr lang="ru-RU" sz="1600" b="1" i="1" dirty="0" smtClean="0">
                <a:solidFill>
                  <a:schemeClr val="tx1"/>
                </a:solidFill>
              </a:rPr>
              <a:t> «Многих </a:t>
            </a:r>
            <a:r>
              <a:rPr lang="ru-RU" sz="1600" b="1" i="1" dirty="0">
                <a:solidFill>
                  <a:schemeClr val="tx1"/>
                </a:solidFill>
              </a:rPr>
              <a:t>занимает вопрос: сколько было жен, помазавших Господа миром? Одни говорят, что их было две: одна - упоминаемая в Евангелии от Иоанна, сестра </a:t>
            </a:r>
            <a:r>
              <a:rPr lang="ru-RU" sz="1600" b="1" i="1" dirty="0" smtClean="0">
                <a:solidFill>
                  <a:schemeClr val="tx1"/>
                </a:solidFill>
              </a:rPr>
              <a:t>Лазаря (Ин. 12, 3), </a:t>
            </a:r>
            <a:r>
              <a:rPr lang="ru-RU" sz="1600" b="1" i="1" dirty="0">
                <a:solidFill>
                  <a:schemeClr val="tx1"/>
                </a:solidFill>
              </a:rPr>
              <a:t>и другая - та, о которой упоминают евангелисты </a:t>
            </a:r>
            <a:r>
              <a:rPr lang="ru-RU" sz="1600" b="1" i="1" dirty="0" smtClean="0">
                <a:solidFill>
                  <a:schemeClr val="tx1"/>
                </a:solidFill>
              </a:rPr>
              <a:t>Матфей (26, 2; 6-7)  и Марк (14, 1. 3), </a:t>
            </a:r>
            <a:r>
              <a:rPr lang="ru-RU" sz="1600" b="1" i="1" dirty="0">
                <a:solidFill>
                  <a:schemeClr val="tx1"/>
                </a:solidFill>
              </a:rPr>
              <a:t>и в настоящем месте Лука. Но я верю тем, кои говорят, что их (жен, помазавших Господа миром) было три: одна - сестра Лазаря, упоминаемая у Иоанна, помазавшая Господа за шесть дней до Пасхи, другая, - упоминаемая у Матфея и Марка, помазавшая за два дня до Пасхи, и третья - сия, упоминаемая теперь Лукой, помазавшая Господа в средине евангельской проповеди. И ничего нет странного, что она сделала это еще прежде, чем настало время страдания, а те сделали то же самое близ времени страдания, из подражания ей или по другому </a:t>
            </a:r>
            <a:r>
              <a:rPr lang="ru-RU" sz="1600" b="1" i="1" dirty="0" smtClean="0">
                <a:solidFill>
                  <a:schemeClr val="tx1"/>
                </a:solidFill>
              </a:rPr>
              <a:t>побуждению».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221088"/>
            <a:ext cx="8640960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r>
              <a:rPr lang="ru-RU" sz="1600" b="1" i="1" dirty="0" smtClean="0">
                <a:solidFill>
                  <a:schemeClr val="tx1"/>
                </a:solidFill>
              </a:rPr>
              <a:t> «О</a:t>
            </a:r>
            <a:r>
              <a:rPr lang="ru-RU" sz="1600" b="1" i="1" dirty="0">
                <a:solidFill>
                  <a:schemeClr val="tx1"/>
                </a:solidFill>
              </a:rPr>
              <a:t>, безумие! Человек поистине фарисей. Но Господь, спрашивая его притчами и выводя на средину двоих должников, незаметным образом высказывает, что и он есть должник, хотя и считающий себя меньше должным, но все-таки должник. Итак, ни ты, должный меньшим, не можешь отдать долг (ибо, одержимый гордостью, ты не имеешь исповедания), ни жена не может. Поэтому обоим будет отпущено. И кто возлюбит более? Без сомнения, тот, кому много отпущено. Сказав это, Он заграждает уста </a:t>
            </a:r>
            <a:r>
              <a:rPr lang="ru-RU" sz="1600" b="1" i="1" dirty="0" smtClean="0">
                <a:solidFill>
                  <a:schemeClr val="tx1"/>
                </a:solidFill>
              </a:rPr>
              <a:t>гордеца».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077072"/>
            <a:ext cx="8640960" cy="1800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«Господь </a:t>
            </a:r>
            <a:r>
              <a:rPr lang="ru-RU" sz="1600" b="1" i="1" dirty="0">
                <a:solidFill>
                  <a:schemeClr val="tx1"/>
                </a:solidFill>
              </a:rPr>
              <a:t>обнаруживает в Симоне гордеца и безумца: гордеца, потому что он, сам будучи человеком, осудил человека за грехи; - безумца, поскольку не уразумел, что жену, которая явила такие знаки веры и любви, нужно было принять, а не отвергнуть. Поэтому Господь и обличает его в том, что он напрасно осудил жену, которая сделала столько, сколько сам он не сделал, не сделал даже гораздо низшего в сравнении с </a:t>
            </a:r>
            <a:r>
              <a:rPr lang="ru-RU" sz="1600" b="1" i="1" dirty="0" smtClean="0">
                <a:solidFill>
                  <a:schemeClr val="tx1"/>
                </a:solidFill>
              </a:rPr>
              <a:t>ней… </a:t>
            </a:r>
            <a:r>
              <a:rPr lang="ru-RU" sz="1600" b="1" i="1" dirty="0">
                <a:solidFill>
                  <a:schemeClr val="tx1"/>
                </a:solidFill>
              </a:rPr>
              <a:t>Итак, </a:t>
            </a:r>
            <a:r>
              <a:rPr lang="ru-RU" sz="1600" b="1" i="1" dirty="0" err="1">
                <a:solidFill>
                  <a:schemeClr val="tx1"/>
                </a:solidFill>
              </a:rPr>
              <a:t>отпущаются</a:t>
            </a:r>
            <a:r>
              <a:rPr lang="ru-RU" sz="1600" b="1" i="1" dirty="0">
                <a:solidFill>
                  <a:schemeClr val="tx1"/>
                </a:solidFill>
              </a:rPr>
              <a:t> грехи ее, потому что она много возлюбила, то есть обнаружила великую </a:t>
            </a:r>
            <a:r>
              <a:rPr lang="ru-RU" sz="1600" b="1" i="1" dirty="0" smtClean="0">
                <a:solidFill>
                  <a:schemeClr val="tx1"/>
                </a:solidFill>
              </a:rPr>
              <a:t>веру».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852936"/>
            <a:ext cx="8640960" cy="15121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Этот фарисей, позвавший Господа, кажется, был неправых мыслей, но хитрый и полный лицемерия. Говорит: «если бы Он был пророк»; очевидно, он не веровал, когда так говорил. Господь хотя и знает его </a:t>
            </a:r>
            <a:r>
              <a:rPr lang="ru-RU" sz="1600" b="1" i="1" dirty="0" err="1">
                <a:solidFill>
                  <a:schemeClr val="tx1"/>
                </a:solidFill>
              </a:rPr>
              <a:t>непрямоту</a:t>
            </a:r>
            <a:r>
              <a:rPr lang="ru-RU" sz="1600" b="1" i="1" dirty="0">
                <a:solidFill>
                  <a:schemeClr val="tx1"/>
                </a:solidFill>
              </a:rPr>
              <a:t>, однако ж, идет к нему и обедает с ним, конечно, нас через это научая вести себя просто и прямо даже с теми, кои по отношению к нам коварны».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Вечеря в доме </a:t>
            </a:r>
            <a:r>
              <a:rPr lang="ru-RU" sz="2200" b="1" dirty="0" smtClean="0">
                <a:solidFill>
                  <a:schemeClr val="tx1"/>
                </a:solidFill>
              </a:rPr>
              <a:t>Симона-фарисея; </a:t>
            </a:r>
            <a:r>
              <a:rPr lang="ru-RU" sz="2200" b="1" dirty="0">
                <a:solidFill>
                  <a:schemeClr val="tx1"/>
                </a:solidFill>
              </a:rPr>
              <a:t>прощение </a:t>
            </a:r>
            <a:r>
              <a:rPr lang="ru-RU" sz="2200" b="1" dirty="0" smtClean="0">
                <a:solidFill>
                  <a:schemeClr val="tx1"/>
                </a:solidFill>
              </a:rPr>
              <a:t>грешницы </a:t>
            </a:r>
            <a:r>
              <a:rPr lang="ru-RU" sz="2200" b="1" dirty="0">
                <a:solidFill>
                  <a:schemeClr val="tx1"/>
                </a:solidFill>
              </a:rPr>
              <a:t>(</a:t>
            </a:r>
            <a:r>
              <a:rPr lang="ru-RU" sz="2200" b="1" dirty="0" err="1">
                <a:solidFill>
                  <a:schemeClr val="tx1"/>
                </a:solidFill>
              </a:rPr>
              <a:t>Лк</a:t>
            </a:r>
            <a:r>
              <a:rPr lang="ru-RU" sz="2200" b="1" dirty="0">
                <a:solidFill>
                  <a:schemeClr val="tx1"/>
                </a:solidFill>
              </a:rPr>
              <a:t>. 7, 36-50)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640960" cy="1800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36. Некто из фарисеев просил Его вкусить с ним пищи; и Он, войдя в дом фарисея, возлег.</a:t>
            </a:r>
          </a:p>
          <a:p>
            <a:r>
              <a:rPr lang="ru-RU" b="1" dirty="0">
                <a:solidFill>
                  <a:schemeClr val="tx1"/>
                </a:solidFill>
              </a:rPr>
              <a:t>37. И вот, женщина того города, которая была грешница, узнав, что Он возлежит в доме фарисея, принесла </a:t>
            </a:r>
            <a:r>
              <a:rPr lang="ru-RU" b="1" dirty="0" err="1">
                <a:solidFill>
                  <a:schemeClr val="tx1"/>
                </a:solidFill>
              </a:rPr>
              <a:t>алавастровый</a:t>
            </a:r>
            <a:r>
              <a:rPr lang="ru-RU" b="1" dirty="0">
                <a:solidFill>
                  <a:schemeClr val="tx1"/>
                </a:solidFill>
              </a:rPr>
              <a:t> сосуд с миром</a:t>
            </a:r>
          </a:p>
          <a:p>
            <a:r>
              <a:rPr lang="ru-RU" b="1" dirty="0">
                <a:solidFill>
                  <a:schemeClr val="tx1"/>
                </a:solidFill>
              </a:rPr>
              <a:t>38. и, став позади у ног Его и плача, начала обливать ноги Его слезами и отирать волосами головы своей, и целовала ноги Его, и мазала миром.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852936"/>
            <a:ext cx="8640960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По-видимому, </a:t>
            </a:r>
            <a:r>
              <a:rPr lang="ru-RU" sz="1600" b="1" dirty="0" smtClean="0">
                <a:solidFill>
                  <a:schemeClr val="tx1"/>
                </a:solidFill>
              </a:rPr>
              <a:t>фарисей, ниже названный Симоном, </a:t>
            </a:r>
            <a:r>
              <a:rPr lang="ru-RU" sz="1600" b="1" dirty="0">
                <a:solidFill>
                  <a:schemeClr val="tx1"/>
                </a:solidFill>
              </a:rPr>
              <a:t>получил от Господа какое-то благодеяние и в благодарность за него пригласил Христа к себе на </a:t>
            </a:r>
            <a:r>
              <a:rPr lang="ru-RU" sz="1600" b="1" dirty="0" smtClean="0">
                <a:solidFill>
                  <a:schemeClr val="tx1"/>
                </a:solidFill>
              </a:rPr>
              <a:t>обед.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924944"/>
            <a:ext cx="8640960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Григорий </a:t>
            </a:r>
            <a:r>
              <a:rPr lang="ru-RU" sz="1600" b="1" dirty="0" err="1" smtClean="0">
                <a:solidFill>
                  <a:schemeClr val="tx1"/>
                </a:solidFill>
              </a:rPr>
              <a:t>Двоеслов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«Та</a:t>
            </a:r>
            <a:r>
              <a:rPr lang="ru-RU" sz="1600" b="1" i="1" dirty="0">
                <a:solidFill>
                  <a:schemeClr val="tx1"/>
                </a:solidFill>
              </a:rPr>
              <a:t>, которую Лука именует женой грешницей, и которую Иоанн называет Марией, мы верим, что это была Мария, из которой были изгнаны семь бесов согласно Марку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08720"/>
            <a:ext cx="8640960" cy="13681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39. Видя это, фарисей, пригласивший Его, сказал сам в себе: если бы Он был пророк, то знал бы, кто и какая женщина прикасается к Нему, ибо она грешница.</a:t>
            </a:r>
          </a:p>
          <a:p>
            <a:r>
              <a:rPr lang="ru-RU" b="1" dirty="0">
                <a:solidFill>
                  <a:schemeClr val="tx1"/>
                </a:solidFill>
              </a:rPr>
              <a:t>40. Обратившись к нему, Иисус сказал: Симон! Я имею нечто сказать тебе. Он говорит: скажи, Учитель.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92696"/>
            <a:ext cx="8640960" cy="17281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41. Иисус сказал: у одного заимодавца было два должника: один должен был пятьсот динариев, а другой пятьдесят,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42. но как они не имели чем заплатить, он простил обоим. Скажи же, который из них более возлюбит его?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43. Симон отвечал: думаю, тот, которому более простил. Он сказал ему: правильно ты рассудил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640960" cy="31683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44. И, обратившись к женщине, сказал Симону: видишь ли ты эту женщину? Я пришел в дом твой, и ты воды Мне на ноги не дал, а она слезами облила Мне ноги и волосами головы своей отерла;</a:t>
            </a:r>
          </a:p>
          <a:p>
            <a:r>
              <a:rPr lang="ru-RU" b="1" dirty="0">
                <a:solidFill>
                  <a:schemeClr val="tx1"/>
                </a:solidFill>
              </a:rPr>
              <a:t>45. ты целования Мне не дал, а она, с тех пор как Я пришел, не перестает целовать у Меня ноги;</a:t>
            </a:r>
          </a:p>
          <a:p>
            <a:r>
              <a:rPr lang="ru-RU" b="1" dirty="0">
                <a:solidFill>
                  <a:schemeClr val="tx1"/>
                </a:solidFill>
              </a:rPr>
              <a:t>46. ты головы Мне маслом не помазал, а она миром помазала Мне ноги.</a:t>
            </a:r>
          </a:p>
          <a:p>
            <a:r>
              <a:rPr lang="ru-RU" b="1" dirty="0">
                <a:solidFill>
                  <a:schemeClr val="tx1"/>
                </a:solidFill>
              </a:rPr>
              <a:t>47. А потому сказываю тебе: прощаются грехи ее многие за то, что она возлюбила много, а кому мало прощается, тот мало любит.</a:t>
            </a:r>
          </a:p>
          <a:p>
            <a:r>
              <a:rPr lang="ru-RU" b="1" dirty="0">
                <a:solidFill>
                  <a:schemeClr val="tx1"/>
                </a:solidFill>
              </a:rPr>
              <a:t>48. Ей же сказал: прощаются тебе грехи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49. И возлежавшие с Ним начали говорить про себя: кто это, что и грехи прощает?</a:t>
            </a:r>
          </a:p>
          <a:p>
            <a:r>
              <a:rPr lang="ru-RU" b="1" dirty="0">
                <a:solidFill>
                  <a:schemeClr val="tx1"/>
                </a:solidFill>
              </a:rPr>
              <a:t>50. Он же сказал женщине: вера твоя спасла тебя, иди с миром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5" grpId="0" animBg="1"/>
      <p:bldP spid="5" grpId="1" animBg="1"/>
      <p:bldP spid="11" grpId="0" animBg="1"/>
      <p:bldP spid="11" grpId="1" animBg="1"/>
      <p:bldP spid="16" grpId="0" animBg="1"/>
      <p:bldP spid="16" grpId="1" animBg="1"/>
      <p:bldP spid="12" grpId="0" animBg="1"/>
      <p:bldP spid="12" grpId="1" animBg="1"/>
      <p:bldP spid="4" grpId="0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лекции по Н. З\15\i_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57" y="1556792"/>
            <a:ext cx="5616624" cy="44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34669"/>
              </p:ext>
            </p:extLst>
          </p:nvPr>
        </p:nvGraphicFramePr>
        <p:xfrm>
          <a:off x="228336" y="548680"/>
          <a:ext cx="8712968" cy="6217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8112"/>
                <a:gridCol w="77048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Матфей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(26, 6-7)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 smtClean="0">
                        <a:hlinkClick r:id="rId3" tooltip="Евангелие от Матфея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Когда же Иисус был </a:t>
                      </a:r>
                      <a:r>
                        <a:rPr lang="ru-RU" sz="1200" b="1" dirty="0" smtClean="0"/>
                        <a:t>в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</a:rPr>
                        <a:t>Вифании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в доме Симона прокаженного</a:t>
                      </a:r>
                      <a:r>
                        <a:rPr lang="ru-RU" sz="1200" b="1" dirty="0"/>
                        <a:t>, приступила к Нему женщина </a:t>
                      </a:r>
                      <a:r>
                        <a:rPr lang="ru-RU" sz="1200" b="1" dirty="0" smtClean="0"/>
                        <a:t>с </a:t>
                      </a:r>
                      <a:r>
                        <a:rPr lang="ru-RU" sz="1200" b="1" dirty="0" err="1" smtClean="0"/>
                        <a:t>алавастровым</a:t>
                      </a:r>
                      <a:r>
                        <a:rPr lang="ru-RU" sz="1200" b="1" dirty="0" smtClean="0"/>
                        <a:t> сосудом мира  </a:t>
                      </a:r>
                      <a:r>
                        <a:rPr lang="ru-RU" sz="1200" b="1" dirty="0"/>
                        <a:t>драгоценного и возливала Ему возлежащему на голову. Увидев это,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</a:rPr>
                        <a:t>ученики Его вознегодовали </a:t>
                      </a:r>
                      <a:r>
                        <a:rPr lang="ru-RU" sz="1200" b="1" dirty="0"/>
                        <a:t>и говорили: к чему такая трата? Ибо можно было бы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продать это миро за большую цену и дать нищим</a:t>
                      </a:r>
                      <a:r>
                        <a:rPr lang="ru-RU" sz="1200" b="1" dirty="0"/>
                        <a:t>. Но Иисус, уразумев сие, сказал им: что смущаете женщину? она доброе дело сделала для Меня: ибо нищих всегда имеете с собою, а Меня не всегда имеете; возлив миро сие на тело Мое, она приготовила Меня к погребению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Марк</a:t>
                      </a:r>
                    </a:p>
                    <a:p>
                      <a:pPr algn="ctr"/>
                      <a:r>
                        <a:rPr lang="ru-RU" sz="1600" b="1" dirty="0" smtClean="0"/>
                        <a:t> (14, 3-9)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И когда был Он в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</a:rPr>
                        <a:t>Вифании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, в доме Симона прокаженного</a:t>
                      </a:r>
                      <a:r>
                        <a:rPr lang="ru-RU" sz="1200" b="1" dirty="0"/>
                        <a:t>, и возлежал, — пришла женщина с </a:t>
                      </a:r>
                      <a:r>
                        <a:rPr lang="ru-RU" sz="1200" b="1" dirty="0" err="1"/>
                        <a:t>алавастровым</a:t>
                      </a:r>
                      <a:r>
                        <a:rPr lang="ru-RU" sz="1200" b="1" dirty="0"/>
                        <a:t> сосудом мира из нарда чистого, драгоценного и, разбив сосуд, возлила Ему на голову.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</a:rPr>
                        <a:t>Некоторые же вознегодовали</a:t>
                      </a:r>
                      <a:r>
                        <a:rPr lang="ru-RU" sz="1200" b="1" dirty="0"/>
                        <a:t> и говорили между собою: к чему сия трата мира? Ибо можно было бы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продать его более нежели за триста динариев и раздать нищим</a:t>
                      </a:r>
                      <a:r>
                        <a:rPr lang="ru-RU" sz="1200" b="1" dirty="0"/>
                        <a:t>. И роптали на неё. Но Иисус сказал: оставьте её; что её смущаете? Она доброе дело сделала для Меня. Ибо нищих всегда имеете с собою и, когда захотите, можете им благотворить; а Меня не всегда имеете. Она сделала, что могла: предварила помазать тело Мое к погребению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Лука </a:t>
                      </a:r>
                    </a:p>
                    <a:p>
                      <a:pPr algn="ctr"/>
                      <a:r>
                        <a:rPr lang="ru-RU" sz="1600" b="1" dirty="0" smtClean="0"/>
                        <a:t>(7, 37-48)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И вот, женщина того города, которая была грешница, узнав, что Он возлежит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доме фарисея</a:t>
                      </a:r>
                      <a:r>
                        <a:rPr lang="ru-RU" sz="1200" b="1" dirty="0" smtClean="0"/>
                        <a:t>, </a:t>
                      </a:r>
                      <a:r>
                        <a:rPr lang="ru-RU" sz="1200" b="1" dirty="0"/>
                        <a:t>принесла </a:t>
                      </a:r>
                      <a:r>
                        <a:rPr lang="ru-RU" sz="1200" b="1" dirty="0" err="1" smtClean="0"/>
                        <a:t>алавастровый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/>
                        <a:t>сосуд </a:t>
                      </a:r>
                      <a:r>
                        <a:rPr lang="ru-RU" sz="1200" b="1" dirty="0" smtClean="0"/>
                        <a:t>с миром и</a:t>
                      </a:r>
                      <a:r>
                        <a:rPr lang="ru-RU" sz="1200" b="1" dirty="0"/>
                        <a:t>, став позади у ног Его и плача, начала обливать ноги Его слезами и отирать волосами головы своей, и целовала ноги Его, и мазала миром. Видя это, </a:t>
                      </a:r>
                      <a:r>
                        <a:rPr lang="ru-RU" sz="1200" b="1" dirty="0" smtClean="0"/>
                        <a:t>фарисей, </a:t>
                      </a:r>
                      <a:r>
                        <a:rPr lang="ru-RU" sz="1200" b="1" dirty="0"/>
                        <a:t>пригласивший Его, сказал сам в себе: если бы Он был пророк, то знал бы, кто и какая женщина прикасается к Нему, ибо она грешница. Обратившись к нему, Иисус сказал: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Симон</a:t>
                      </a:r>
                      <a:r>
                        <a:rPr lang="ru-RU" sz="1200" b="1" dirty="0"/>
                        <a:t>! Я имею нечто сказать тебе. Он говорит: скажи, Учитель. Иисус сказал: у одного заимодавца было два должника: один должен был пятьсот динариев, а другой пятьдесят, но как они не имели чем заплатить, он простил обоим. Скажи же, который из них более возлюбит его? Симон отвечал: думаю, тот, которому более простил. Он сказал ему: правильно ты рассудил. И, обратившись к женщине, сказал Симону: видишь ли ты эту женщину? Я пришёл в дом твой, и ты воды Мне на ноги не дал, а она слезами облила Мне ноги и волосами головы своей отерла; ты целования Мне не дал, а она, с тех пор как Я пришёл, не перестает целовать у Меня ноги; ты головы Мне маслом не помазал, а она миром помазала Мне ноги. А потому сказываю тебе: прощаются грехи её многие за то, что она возлюбила много, а кому мало прощается, тот мало любит. Ей же сказал: прощаются тебе грехи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Иоанн </a:t>
                      </a:r>
                    </a:p>
                    <a:p>
                      <a:pPr algn="ctr"/>
                      <a:r>
                        <a:rPr lang="ru-RU" sz="1600" b="1" dirty="0" smtClean="0"/>
                        <a:t>(12, 1-3)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За шесть дней до Пасхи пришёл Иисус в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</a:rPr>
                        <a:t>Вифанию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, где был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Лазарь </a:t>
                      </a:r>
                      <a:r>
                        <a:rPr lang="ru-RU" sz="1200" b="1" dirty="0"/>
                        <a:t>умерший, которого Он воскресил из мертвых. Там приготовили Ему вечерю, и </a:t>
                      </a:r>
                      <a:r>
                        <a:rPr lang="ru-RU" sz="1200" b="1" dirty="0" smtClean="0"/>
                        <a:t>Марфа </a:t>
                      </a:r>
                      <a:r>
                        <a:rPr lang="ru-RU" sz="1200" b="1" dirty="0"/>
                        <a:t>служила, и Лазарь был одним из возлежавших с Ним.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Мария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/>
                        <a:t>же, взяв фунт нардового чистого драгоценного мира, помазала ноги Иисуса и отерла волосами своими ноги Его; и дом наполнился благоуханием от мира. </a:t>
                      </a:r>
                      <a:r>
                        <a:rPr lang="ru-RU" sz="1200" b="1" dirty="0" smtClean="0"/>
                        <a:t>Тогда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один из учеников Его, Иуда Симонов Искариот</a:t>
                      </a:r>
                      <a:r>
                        <a:rPr lang="ru-RU" sz="1200" b="1" dirty="0" smtClean="0"/>
                        <a:t>, который хотел предать Его, сказал: Для чего бы не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продать это миро за триста динариев и не раздать нищим</a:t>
                      </a:r>
                      <a:r>
                        <a:rPr lang="ru-RU" sz="1200" b="1" dirty="0" smtClean="0"/>
                        <a:t>? Сказал же он это не потому, чтобы заботился о нищих, но потому что был вор. Он имел [при себе денежный] ящик и носил, что туда опускали. Иисус же сказал: оставьте её; она сберегла это на день погребения Моего. Ибо нищих всегда имеете с собою, а Меня не всегда.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102381"/>
              </p:ext>
            </p:extLst>
          </p:nvPr>
        </p:nvGraphicFramePr>
        <p:xfrm>
          <a:off x="395536" y="836712"/>
          <a:ext cx="8229600" cy="3476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78496"/>
                <a:gridCol w="191334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Матфей (26, 6-7)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Марк (14, 3-9)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Лука (7, 37-48)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Иоанн (12, 1-8)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/>
                        <a:t>Город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Вифания</a:t>
                      </a:r>
                      <a:endParaRPr lang="ru-RU" sz="1600" b="1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Вифания</a:t>
                      </a:r>
                      <a:endParaRPr lang="ru-RU" sz="1600" b="1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Не назван, в Галилее, возможно Наин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Вифания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/>
                        <a:t>Место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Дом Симона прокаженного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Дом Симона прокаженного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Дом Симона Фарисея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Дом в </a:t>
                      </a:r>
                      <a:r>
                        <a:rPr lang="ru-RU" sz="1600" b="1" dirty="0" err="1"/>
                        <a:t>Вифании</a:t>
                      </a:r>
                      <a:r>
                        <a:rPr lang="ru-RU" sz="1600" b="1" dirty="0"/>
                        <a:t>, где был и Лазарь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/>
                        <a:t>День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Среда страстной недели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Задолго до Страстной недели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Суббота, за день до входа в Иерусалим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/>
                        <a:t>Женщина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некая женщина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некая женщина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грешница из «того города»</a:t>
                      </a:r>
                      <a:endParaRPr lang="ru-RU" sz="1600" b="1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Мария, </a:t>
                      </a:r>
                      <a:r>
                        <a:rPr lang="ru-RU" sz="1600" b="1" dirty="0"/>
                        <a:t>сестра Лазаря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/>
                        <a:t>Действия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помазание головы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помазание головы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омовение ног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омовение ног</a:t>
                      </a:r>
                      <a:endParaRPr lang="ru-RU" sz="1600" b="1" dirty="0"/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370113" y="116632"/>
            <a:ext cx="6408712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 помазания Иисуса Христа </a:t>
            </a:r>
            <a:r>
              <a:rPr lang="ru-RU" sz="2400" b="1" dirty="0">
                <a:solidFill>
                  <a:schemeClr val="tx1"/>
                </a:solidFill>
              </a:rPr>
              <a:t>миром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509120"/>
            <a:ext cx="8378568" cy="1800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Часть </a:t>
            </a:r>
            <a:r>
              <a:rPr lang="ru-RU" sz="1600" b="1" dirty="0" smtClean="0">
                <a:solidFill>
                  <a:schemeClr val="tx1"/>
                </a:solidFill>
              </a:rPr>
              <a:t>исследователей</a:t>
            </a:r>
            <a:r>
              <a:rPr lang="ru-RU" sz="1600" b="1" baseline="30000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предложила </a:t>
            </a:r>
            <a:r>
              <a:rPr lang="ru-RU" sz="1600" b="1" dirty="0">
                <a:solidFill>
                  <a:schemeClr val="tx1"/>
                </a:solidFill>
              </a:rPr>
              <a:t>следующее решение 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Матфей и Марк описывают одно и то же событие, причем Матфей опирается на данные </a:t>
            </a:r>
            <a:r>
              <a:rPr lang="ru-RU" sz="1600" b="1" dirty="0" smtClean="0">
                <a:solidFill>
                  <a:schemeClr val="tx1"/>
                </a:solidFill>
              </a:rPr>
              <a:t>Марка;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Лука, вероятней всего, рассказывает о другом омовении, которое хронологически имело место намного </a:t>
            </a:r>
            <a:r>
              <a:rPr lang="ru-RU" sz="1600" b="1" dirty="0" smtClean="0">
                <a:solidFill>
                  <a:schemeClr val="tx1"/>
                </a:solidFill>
              </a:rPr>
              <a:t>раньше;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Иоанн комбинирует оба рассказа, добавляя к нему подробности из служения </a:t>
            </a:r>
            <a:r>
              <a:rPr lang="ru-RU" sz="1600" b="1" dirty="0" smtClean="0">
                <a:solidFill>
                  <a:schemeClr val="tx1"/>
                </a:solidFill>
              </a:rPr>
              <a:t>Марфы.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581128"/>
            <a:ext cx="8496944" cy="19442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tx1"/>
                </a:solidFill>
              </a:rPr>
              <a:t>Ориген</a:t>
            </a:r>
            <a:r>
              <a:rPr lang="ru-RU" sz="1600" b="1" dirty="0">
                <a:solidFill>
                  <a:schemeClr val="tx1"/>
                </a:solidFill>
              </a:rPr>
              <a:t> считал, что всего было 3 помазания и 3 помазавших, в хронологической последовательности: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безымянной блудницей в доме Симона фарисея, в Галилее, о котором говорится только в Евангелии от Луки;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Марией, сестрой Лазаря, в их доме в </a:t>
            </a:r>
            <a:r>
              <a:rPr lang="ru-RU" sz="1600" b="1" dirty="0" err="1">
                <a:solidFill>
                  <a:schemeClr val="tx1"/>
                </a:solidFill>
              </a:rPr>
              <a:t>Вифании</a:t>
            </a:r>
            <a:r>
              <a:rPr lang="ru-RU" sz="1600" b="1" dirty="0">
                <a:solidFill>
                  <a:schemeClr val="tx1"/>
                </a:solidFill>
              </a:rPr>
              <a:t>, после воскрешения Лазаря, но до входа в Иерусалим, то есть в субботу (Евангелие от Иоанна);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другой женщиной в доме Симона прокаженного в </a:t>
            </a:r>
            <a:r>
              <a:rPr lang="ru-RU" sz="1600" b="1" dirty="0" err="1">
                <a:solidFill>
                  <a:schemeClr val="tx1"/>
                </a:solidFill>
              </a:rPr>
              <a:t>Вифании</a:t>
            </a:r>
            <a:r>
              <a:rPr lang="ru-RU" sz="1600" b="1" dirty="0">
                <a:solidFill>
                  <a:schemeClr val="tx1"/>
                </a:solidFill>
              </a:rPr>
              <a:t> в Страстную среду (у Матфея и Марка).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725144"/>
            <a:ext cx="8450576" cy="1872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Иероним отличал грешницу из 7-ой главы Евангелия от Луки от женщины, совершившей помазание в </a:t>
            </a:r>
            <a:r>
              <a:rPr lang="ru-RU" sz="1600" b="1" dirty="0" err="1">
                <a:solidFill>
                  <a:schemeClr val="tx1"/>
                </a:solidFill>
              </a:rPr>
              <a:t>Вифании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Амвросий Медиоланский также различает помазания в Галилее и </a:t>
            </a:r>
            <a:r>
              <a:rPr lang="ru-RU" sz="1600" b="1" dirty="0" err="1">
                <a:solidFill>
                  <a:schemeClr val="tx1"/>
                </a:solidFill>
              </a:rPr>
              <a:t>Вифании</a:t>
            </a:r>
            <a:r>
              <a:rPr lang="ru-RU" sz="1600" b="1" dirty="0">
                <a:solidFill>
                  <a:schemeClr val="tx1"/>
                </a:solidFill>
              </a:rPr>
              <a:t>, но воздерживается от окончательного суждения по поводу того, кто их совершил, говоря что это могла быть и одна и та же, и разные женщины. </a:t>
            </a:r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Иоанн Златоуст допускал, что у Матфея, Марка и Луки речь может идти об одной и той же женщине, но отличал её от Марии, сестры Лазаря. А </a:t>
            </a:r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 Августин и </a:t>
            </a:r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Григорий </a:t>
            </a:r>
            <a:r>
              <a:rPr lang="ru-RU" sz="1600" b="1" dirty="0" err="1">
                <a:solidFill>
                  <a:schemeClr val="tx1"/>
                </a:solidFill>
              </a:rPr>
              <a:t>Двоеслов</a:t>
            </a:r>
            <a:r>
              <a:rPr lang="ru-RU" sz="1600" b="1" dirty="0">
                <a:solidFill>
                  <a:schemeClr val="tx1"/>
                </a:solidFill>
              </a:rPr>
              <a:t> считали, что была одна помазавшая, но два помазания.</a:t>
            </a:r>
          </a:p>
        </p:txBody>
      </p:sp>
    </p:spTree>
    <p:extLst>
      <p:ext uri="{BB962C8B-B14F-4D97-AF65-F5344CB8AC3E}">
        <p14:creationId xmlns:p14="http://schemas.microsoft.com/office/powerpoint/2010/main" val="26132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5913276"/>
            <a:ext cx="8568952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</a:t>
            </a:r>
            <a:r>
              <a:rPr lang="ru-RU" sz="1600" b="1" i="1" dirty="0" smtClean="0">
                <a:solidFill>
                  <a:schemeClr val="tx1"/>
                </a:solidFill>
              </a:rPr>
              <a:t>: «Последний (книжник), </a:t>
            </a:r>
            <a:r>
              <a:rPr lang="ru-RU" sz="1600" b="1" i="1" dirty="0">
                <a:solidFill>
                  <a:schemeClr val="tx1"/>
                </a:solidFill>
              </a:rPr>
              <a:t>видя многие знамения, и то, что многие ими были привлекаемы к Иисусу, надеялся обогатиться от таковых чудес, почему и поспешил заявить о своем желании следовать за </a:t>
            </a:r>
            <a:r>
              <a:rPr lang="ru-RU" sz="1600" b="1" i="1" dirty="0" smtClean="0">
                <a:solidFill>
                  <a:schemeClr val="tx1"/>
                </a:solidFill>
              </a:rPr>
              <a:t>Ним».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146" y="5619584"/>
            <a:ext cx="8568952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Иоанн Златоуст</a:t>
            </a:r>
            <a:r>
              <a:rPr lang="ru-RU" sz="1600" b="1" i="1" dirty="0" smtClean="0">
                <a:solidFill>
                  <a:schemeClr val="tx1"/>
                </a:solidFill>
              </a:rPr>
              <a:t>: «</a:t>
            </a:r>
            <a:r>
              <a:rPr lang="ru-RU" sz="1600" b="1" i="1" dirty="0">
                <a:solidFill>
                  <a:schemeClr val="tx1"/>
                </a:solidFill>
              </a:rPr>
              <a:t>один раб богатства и весьма надменный </a:t>
            </a:r>
            <a:r>
              <a:rPr lang="ru-RU" sz="1600" b="1" i="1" dirty="0" smtClean="0">
                <a:solidFill>
                  <a:schemeClr val="tx1"/>
                </a:solidFill>
              </a:rPr>
              <a:t>человек» «почитая </a:t>
            </a:r>
            <a:r>
              <a:rPr lang="ru-RU" sz="1600" b="1" i="1" dirty="0">
                <a:solidFill>
                  <a:schemeClr val="tx1"/>
                </a:solidFill>
              </a:rPr>
              <a:t>недостойным считать себя между простым народом, но, показывая, что он гораздо выше черни, с такими мыслями приступает к </a:t>
            </a:r>
            <a:r>
              <a:rPr lang="ru-RU" sz="1600" b="1" i="1" dirty="0" smtClean="0">
                <a:solidFill>
                  <a:schemeClr val="tx1"/>
                </a:solidFill>
              </a:rPr>
              <a:t>Иисусу».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869160"/>
            <a:ext cx="8496944" cy="5580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«Повелел </a:t>
            </a:r>
            <a:r>
              <a:rPr lang="ru-RU" sz="1600" b="1" i="1" dirty="0">
                <a:solidFill>
                  <a:schemeClr val="tx1"/>
                </a:solidFill>
              </a:rPr>
              <a:t>это ученикам, чтобы не показаться ищущим славы и уврачевать зависть иудеев; кроме того, чтобы научить нас избегать </a:t>
            </a:r>
            <a:r>
              <a:rPr lang="ru-RU" sz="1600" b="1" i="1" dirty="0" smtClean="0">
                <a:solidFill>
                  <a:schemeClr val="tx1"/>
                </a:solidFill>
              </a:rPr>
              <a:t>удивления».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013176"/>
            <a:ext cx="8496944" cy="111612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Августин: «если</a:t>
            </a:r>
            <a:r>
              <a:rPr lang="ru-RU" sz="1600" b="1" i="1" dirty="0">
                <a:solidFill>
                  <a:schemeClr val="tx1"/>
                </a:solidFill>
              </a:rPr>
              <a:t>, по словам Матфея, это (т.е. просьба книжника) было тогда, когда Христос велел переправиться через озеро, а по словам Луки — когда они (т.е. Христос и ученики) шли по дороге, то здесь нет противоречия; потому что в том и другом случае они шли по дороге, чтобы подойти к </a:t>
            </a:r>
            <a:r>
              <a:rPr lang="ru-RU" sz="1600" b="1" i="1" dirty="0" smtClean="0">
                <a:solidFill>
                  <a:schemeClr val="tx1"/>
                </a:solidFill>
              </a:rPr>
              <a:t>озеру».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312469"/>
              </p:ext>
            </p:extLst>
          </p:nvPr>
        </p:nvGraphicFramePr>
        <p:xfrm>
          <a:off x="323528" y="764704"/>
          <a:ext cx="8424936" cy="3918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56384"/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8, 18-22: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Лк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9,57-62: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Увидев же Иисус вокруг Себя множество народа, велел ученикам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отплыть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на другую сторону.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Тогда один книжник, подойдя, сказал Ему: Учитель! 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пойду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за Тобою, куда бы Ты ни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пошел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20. И говорит ему Иисус: лисицы имеют норы и птицы небесные — гнезда, а Сын Человеческий не имеет, где приклонить голову.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21. Другой же из учеников Его сказал Ему: Господи! позволь мне прежде пойти и похоронить отца моего.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22. Но Иисус сказал ему: иди за Мною, и предоставь мертвым погребать своих мертвецов.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57. Случилось, что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когда они были в пути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некто сказал Ему: Господи! я пойду за Тобою, куда бы Ты ни пошел.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58. Иисус сказал ему: лисицы имеют норы, и птицы небесные — гнезда; а Сын Человеческий не имеет, где приклонить голову.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59. А другому сказал: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следуй за Мною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 Тот сказал: Господи! позволь мне прежде пойти и похоронить отца моего.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60. Но Иисус сказал ему: предоставь мертвым погребать своих мертвецов, а ты иди, благовествуй Царствие Божие.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61. Еще другой сказал: я пойду за Тобою, Господи! но прежде позволь мне проститься с домашними моими.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62. Но Иисус сказал ему: никто, возложивший руку свою на плуг и озирающийся назад, не благонадежен для Царствия Божия.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99592" y="188640"/>
            <a:ext cx="72008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Ответы Христа желавшим следовать за Ним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797152"/>
            <a:ext cx="8496944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Лопухин: </a:t>
            </a:r>
            <a:r>
              <a:rPr lang="ru-RU" sz="1600" b="1" i="1" dirty="0">
                <a:solidFill>
                  <a:schemeClr val="tx1"/>
                </a:solidFill>
              </a:rPr>
              <a:t>«Глаголы, указывающие на “отправление,” в 18 и 19 </a:t>
            </a:r>
            <a:r>
              <a:rPr lang="ru-RU" sz="1600" b="1" i="1" dirty="0" smtClean="0">
                <a:solidFill>
                  <a:schemeClr val="tx1"/>
                </a:solidFill>
              </a:rPr>
              <a:t>ст. одинаковые</a:t>
            </a:r>
            <a:r>
              <a:rPr lang="ru-RU" sz="1600" b="1" i="1" dirty="0">
                <a:solidFill>
                  <a:schemeClr val="tx1"/>
                </a:solidFill>
              </a:rPr>
              <a:t>, но в разных временах… Книжник, подошедший ко Христу, употребил тот же самый греческий глагол, и это значит, что он просил Христа взять его с Собою в лодку при отправлении на другую </a:t>
            </a:r>
            <a:r>
              <a:rPr lang="ru-RU" sz="1600" b="1" i="1" dirty="0" smtClean="0">
                <a:solidFill>
                  <a:schemeClr val="tx1"/>
                </a:solidFill>
              </a:rPr>
              <a:t>сторону».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309320"/>
            <a:ext cx="8496944" cy="3600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Матфей </a:t>
            </a:r>
            <a:r>
              <a:rPr lang="ru-RU" sz="1600" b="1" dirty="0">
                <a:solidFill>
                  <a:schemeClr val="tx1"/>
                </a:solidFill>
              </a:rPr>
              <a:t>сообщает </a:t>
            </a:r>
            <a:r>
              <a:rPr lang="ru-RU" sz="1600" b="1" dirty="0" smtClean="0">
                <a:solidFill>
                  <a:schemeClr val="tx1"/>
                </a:solidFill>
              </a:rPr>
              <a:t>о </a:t>
            </a:r>
            <a:r>
              <a:rPr lang="ru-RU" sz="1600" b="1" dirty="0">
                <a:solidFill>
                  <a:schemeClr val="tx1"/>
                </a:solidFill>
              </a:rPr>
              <a:t>двух лицах, желавших сопровождать Спасителя, а </a:t>
            </a:r>
            <a:r>
              <a:rPr lang="ru-RU" sz="1600" b="1" dirty="0" smtClean="0">
                <a:solidFill>
                  <a:schemeClr val="tx1"/>
                </a:solidFill>
              </a:rPr>
              <a:t>Лука о трех.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902" y="4833156"/>
            <a:ext cx="8632578" cy="8280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500" b="1" dirty="0" smtClean="0">
                <a:solidFill>
                  <a:schemeClr val="tx1"/>
                </a:solidFill>
              </a:rPr>
              <a:t>: </a:t>
            </a:r>
            <a:r>
              <a:rPr lang="ru-RU" sz="1500" b="1" i="1" dirty="0" smtClean="0">
                <a:solidFill>
                  <a:schemeClr val="tx1"/>
                </a:solidFill>
              </a:rPr>
              <a:t>«Этот </a:t>
            </a:r>
            <a:r>
              <a:rPr lang="ru-RU" sz="1500" b="1" i="1" dirty="0">
                <a:solidFill>
                  <a:schemeClr val="tx1"/>
                </a:solidFill>
              </a:rPr>
              <a:t>книжник, будучи сребролюбивым, подозревал, что Иисус за Свои чудеса собирает много денег, и надеялся, что если он последует за Ним, как один из учеников, то соберет большие богатства. Но Христос, зная, чего он хочет, отвечает сообразно его </a:t>
            </a:r>
            <a:r>
              <a:rPr lang="ru-RU" sz="1500" b="1" i="1" dirty="0" smtClean="0">
                <a:solidFill>
                  <a:schemeClr val="tx1"/>
                </a:solidFill>
              </a:rPr>
              <a:t>цели».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835608"/>
            <a:ext cx="8560570" cy="9777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500" b="1" i="1" dirty="0" smtClean="0">
                <a:solidFill>
                  <a:schemeClr val="tx1"/>
                </a:solidFill>
              </a:rPr>
              <a:t>. </a:t>
            </a:r>
            <a:r>
              <a:rPr lang="ru-RU" sz="15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500" b="1" i="1" dirty="0" smtClean="0">
                <a:solidFill>
                  <a:schemeClr val="tx1"/>
                </a:solidFill>
              </a:rPr>
              <a:t>: «Христос</a:t>
            </a:r>
            <a:r>
              <a:rPr lang="ru-RU" sz="1500" b="1" i="1" dirty="0">
                <a:solidFill>
                  <a:schemeClr val="tx1"/>
                </a:solidFill>
              </a:rPr>
              <a:t>, идя навстречу его намерению, почти это сказал: «следуя за Мною, ты надеешься собрать богатства; но разве ты не видишь, что Я не имею даже дома? Таковым же должен быть и Мой последователь». Господь сказал это с той целью, чтобы убедить его последовать за Собою, изменить свое настроение: но книжник </a:t>
            </a:r>
            <a:r>
              <a:rPr lang="ru-RU" sz="1500" b="1" i="1" dirty="0" smtClean="0">
                <a:solidFill>
                  <a:schemeClr val="tx1"/>
                </a:solidFill>
              </a:rPr>
              <a:t>удаляется».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869160"/>
            <a:ext cx="8568952" cy="7920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solidFill>
                  <a:schemeClr val="tx1"/>
                </a:solidFill>
              </a:rPr>
              <a:t>Блж</a:t>
            </a:r>
            <a:r>
              <a:rPr lang="ru-RU" sz="1600" b="1" i="1" dirty="0">
                <a:solidFill>
                  <a:schemeClr val="tx1"/>
                </a:solidFill>
              </a:rPr>
              <a:t>. Иероним</a:t>
            </a:r>
            <a:r>
              <a:rPr lang="ru-RU" sz="1600" b="1" i="1" dirty="0" smtClean="0">
                <a:solidFill>
                  <a:schemeClr val="tx1"/>
                </a:solidFill>
              </a:rPr>
              <a:t>: «</a:t>
            </a:r>
            <a:r>
              <a:rPr lang="ru-RU" sz="1600" b="1" i="1" dirty="0">
                <a:solidFill>
                  <a:schemeClr val="tx1"/>
                </a:solidFill>
              </a:rPr>
              <a:t>Почему ты хочешь следовать за Мной ради богатства и ради временных 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выгод, когда Я так беден, что не имею даже пристанища и не пользуюсь собственным кровом?»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835608"/>
            <a:ext cx="8568952" cy="8337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solidFill>
                  <a:schemeClr val="tx1"/>
                </a:solidFill>
              </a:rPr>
              <a:t>Блж</a:t>
            </a:r>
            <a:r>
              <a:rPr lang="ru-RU" sz="1600" b="1" i="1" dirty="0">
                <a:solidFill>
                  <a:schemeClr val="tx1"/>
                </a:solidFill>
              </a:rPr>
              <a:t>. Иероним: «так как Он видел [в Господе] одного из многих учителей и был последователем буквы, и не был слушателем духовным, то он и не имел места, где Иисус мог бы приклонить голову Свою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265204"/>
            <a:ext cx="8640960" cy="10441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Прп</a:t>
            </a:r>
            <a:r>
              <a:rPr lang="ru-RU" sz="1600" b="1" i="1" dirty="0" smtClean="0">
                <a:solidFill>
                  <a:schemeClr val="tx1"/>
                </a:solidFill>
              </a:rPr>
              <a:t>. Исидор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Пелусиот</a:t>
            </a:r>
            <a:r>
              <a:rPr lang="ru-RU" sz="1600" b="1" i="1" dirty="0" smtClean="0">
                <a:solidFill>
                  <a:schemeClr val="tx1"/>
                </a:solidFill>
              </a:rPr>
              <a:t>: «отвечал </a:t>
            </a:r>
            <a:r>
              <a:rPr lang="ru-RU" sz="1600" b="1" i="1" dirty="0">
                <a:solidFill>
                  <a:schemeClr val="tx1"/>
                </a:solidFill>
              </a:rPr>
              <a:t>как Сердцеведец, </a:t>
            </a:r>
            <a:r>
              <a:rPr lang="ru-RU" sz="1600" b="1" i="1" dirty="0" err="1">
                <a:solidFill>
                  <a:schemeClr val="tx1"/>
                </a:solidFill>
              </a:rPr>
              <a:t>создавый</a:t>
            </a:r>
            <a:r>
              <a:rPr lang="ru-RU" sz="1600" b="1" i="1" dirty="0">
                <a:solidFill>
                  <a:schemeClr val="tx1"/>
                </a:solidFill>
              </a:rPr>
              <a:t> на </a:t>
            </a:r>
            <a:r>
              <a:rPr lang="ru-RU" sz="1600" b="1" i="1" dirty="0" err="1">
                <a:solidFill>
                  <a:schemeClr val="tx1"/>
                </a:solidFill>
              </a:rPr>
              <a:t>едине</a:t>
            </a:r>
            <a:r>
              <a:rPr lang="ru-RU" sz="1600" b="1" i="1" dirty="0">
                <a:solidFill>
                  <a:schemeClr val="tx1"/>
                </a:solidFill>
              </a:rPr>
              <a:t> сердца человеческие… Господь удалил его от </a:t>
            </a:r>
            <a:r>
              <a:rPr lang="ru-RU" sz="1600" b="1" i="1" dirty="0" err="1">
                <a:solidFill>
                  <a:schemeClr val="tx1"/>
                </a:solidFill>
              </a:rPr>
              <a:t>сопребывания</a:t>
            </a:r>
            <a:r>
              <a:rPr lang="ru-RU" sz="1600" b="1" i="1" dirty="0">
                <a:solidFill>
                  <a:schemeClr val="tx1"/>
                </a:solidFill>
              </a:rPr>
              <a:t> с Собою, чтобы упорство его в злонравии не </a:t>
            </a:r>
            <a:r>
              <a:rPr lang="ru-RU" sz="1600" b="1" i="1" dirty="0" err="1">
                <a:solidFill>
                  <a:schemeClr val="tx1"/>
                </a:solidFill>
              </a:rPr>
              <a:t>соделалось</a:t>
            </a:r>
            <a:r>
              <a:rPr lang="ru-RU" sz="1600" b="1" i="1" dirty="0">
                <a:solidFill>
                  <a:schemeClr val="tx1"/>
                </a:solidFill>
              </a:rPr>
              <a:t> причиною соблазна для верующих, т.е. чтобы они, смотря на сего человека, не осудили бы </a:t>
            </a:r>
            <a:r>
              <a:rPr lang="ru-RU" sz="1600" b="1" i="1" dirty="0" err="1">
                <a:solidFill>
                  <a:schemeClr val="tx1"/>
                </a:solidFill>
              </a:rPr>
              <a:t>Владычнюю</a:t>
            </a:r>
            <a:r>
              <a:rPr lang="ru-RU" sz="1600" b="1" i="1" dirty="0">
                <a:solidFill>
                  <a:schemeClr val="tx1"/>
                </a:solidFill>
              </a:rPr>
              <a:t> силу в немощи, как не возмогшую обратить его к </a:t>
            </a:r>
            <a:r>
              <a:rPr lang="ru-RU" sz="1600" b="1" i="1" dirty="0" smtClean="0">
                <a:solidFill>
                  <a:schemeClr val="tx1"/>
                </a:solidFill>
              </a:rPr>
              <a:t>добродетели».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4653136"/>
            <a:ext cx="8568952" cy="21242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Блж</a:t>
            </a:r>
            <a:r>
              <a:rPr lang="ru-RU" sz="1500" b="1" dirty="0" smtClean="0">
                <a:solidFill>
                  <a:schemeClr val="tx1"/>
                </a:solidFill>
              </a:rPr>
              <a:t>. </a:t>
            </a:r>
            <a:r>
              <a:rPr lang="ru-RU" sz="15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500" b="1" dirty="0">
                <a:solidFill>
                  <a:schemeClr val="tx1"/>
                </a:solidFill>
              </a:rPr>
              <a:t>: </a:t>
            </a:r>
            <a:r>
              <a:rPr lang="ru-RU" sz="1500" b="1" i="1" dirty="0">
                <a:solidFill>
                  <a:schemeClr val="tx1"/>
                </a:solidFill>
              </a:rPr>
              <a:t>«Христос не запретил следовать за Собою, но показал, что следующий за Ним не найдет той прибыли, какой ищет. Книжник, поняв, что он разгадан, и обманувшись в цели, замолчал. Некоторые говорят, что Христос, прежде зная его, как раба не только сребролюбия, но и других страстей, отвечал иносказательно, назвав лисицами и птицами демонов по причине их хитрости и коварных умыслов против семян и плодов добродетели. Он как бы так говорит: демоны имеют в тебе норы и гнезда, а Я не нахожу и самого краткого пребывания в душе твоей. Норы и гнезда демонов суть страсти, в которых они скрываются и находят покой. Называет Себя Сыном Человеческим, утверждая этим, что Он действительно воплотился, а не призрачно, как предполагали </a:t>
            </a:r>
            <a:r>
              <a:rPr lang="ru-RU" sz="1500" b="1" i="1" dirty="0" smtClean="0">
                <a:solidFill>
                  <a:schemeClr val="tx1"/>
                </a:solidFill>
              </a:rPr>
              <a:t>некоторые».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941168"/>
            <a:ext cx="8496944" cy="17281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i="1" dirty="0" smtClean="0">
                <a:solidFill>
                  <a:schemeClr val="tx1"/>
                </a:solidFill>
              </a:rPr>
              <a:t>. Иоанн: «Спаситель </a:t>
            </a:r>
            <a:r>
              <a:rPr lang="ru-RU" sz="1600" b="1" i="1" dirty="0">
                <a:solidFill>
                  <a:schemeClr val="tx1"/>
                </a:solidFill>
              </a:rPr>
              <a:t>везде обращал внимание на намерение. Но почему, скажет кто-либо, не позволил? Потому что и без него было кому исполнить то дело, и умерший не остался бы без погребения… Конечно, Иисус запретил ему не потому, чтобы повелевал не воздавать почтения родителям, но с целью показать, что ничто не должно быть для нас необходимее небесного, и что с великим тщанием должно стараться о небесных благах и не забывать о них даже на самый краткий срок, хотя бы отвлекали от того самые нужные и неминуемые </a:t>
            </a:r>
            <a:r>
              <a:rPr lang="ru-RU" sz="1600" b="1" i="1" dirty="0" smtClean="0">
                <a:solidFill>
                  <a:schemeClr val="tx1"/>
                </a:solidFill>
              </a:rPr>
              <a:t>дела».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4797152"/>
            <a:ext cx="8560570" cy="10081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err="1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После того как кто-либо предал себя Богу, он не должен возвращаться снова к житейскому. Должен почитать и родителей, но Бога должно ставить выше них. Здесь же родитель был еще и неверный, что видно отсюда: «предоставь мертвым», то есть неверным, «погребать своих мертвецов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5913276"/>
            <a:ext cx="8568952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«Полагаю</a:t>
            </a:r>
            <a:r>
              <a:rPr lang="ru-RU" sz="1600" b="1" i="1" dirty="0">
                <a:solidFill>
                  <a:schemeClr val="tx1"/>
                </a:solidFill>
              </a:rPr>
              <a:t>, что умерший человек был неверующий; поэтому и сказал: </a:t>
            </a:r>
            <a:r>
              <a:rPr lang="ru-RU" sz="1600" b="1" i="1" dirty="0" err="1">
                <a:solidFill>
                  <a:schemeClr val="tx1"/>
                </a:solidFill>
              </a:rPr>
              <a:t>остави</a:t>
            </a:r>
            <a:r>
              <a:rPr lang="ru-RU" sz="1600" b="1" i="1" dirty="0">
                <a:solidFill>
                  <a:schemeClr val="tx1"/>
                </a:solidFill>
              </a:rPr>
              <a:t> мертвых, т.е. предоставь мертвым по вере </a:t>
            </a:r>
            <a:r>
              <a:rPr lang="ru-RU" sz="1600" b="1" i="1" dirty="0" err="1">
                <a:solidFill>
                  <a:schemeClr val="tx1"/>
                </a:solidFill>
              </a:rPr>
              <a:t>погребсти</a:t>
            </a:r>
            <a:r>
              <a:rPr lang="ru-RU" sz="1600" b="1" i="1" dirty="0">
                <a:solidFill>
                  <a:schemeClr val="tx1"/>
                </a:solidFill>
              </a:rPr>
              <a:t> принадлежащих им мертвецов. Этот мертвец – не твой, потому что какое соучастие у верного с </a:t>
            </a:r>
            <a:r>
              <a:rPr lang="ru-RU" sz="1600" b="1" i="1" dirty="0" smtClean="0">
                <a:solidFill>
                  <a:schemeClr val="tx1"/>
                </a:solidFill>
              </a:rPr>
              <a:t>неверным».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902" y="4725144"/>
            <a:ext cx="8624196" cy="19442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Блж</a:t>
            </a:r>
            <a:r>
              <a:rPr lang="ru-RU" sz="1500" b="1" dirty="0" smtClean="0">
                <a:solidFill>
                  <a:schemeClr val="tx1"/>
                </a:solidFill>
              </a:rPr>
              <a:t>. </a:t>
            </a:r>
            <a:r>
              <a:rPr lang="ru-RU" sz="15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500" b="1" i="1" dirty="0" smtClean="0">
                <a:solidFill>
                  <a:schemeClr val="tx1"/>
                </a:solidFill>
              </a:rPr>
              <a:t>: «Он </a:t>
            </a:r>
            <a:r>
              <a:rPr lang="ru-RU" sz="1500" b="1" i="1" dirty="0">
                <a:solidFill>
                  <a:schemeClr val="tx1"/>
                </a:solidFill>
              </a:rPr>
              <a:t>не позволил сего, то есть сходить в дом свой и отдать должное или, скажу проще, проститься. Ибо такой человек обнаруживает в себе привязанность к миру и отсутствие апостольского расположения; ибо апостолы, как услышали призвание от Господа, тотчас последовали за Ним, ничем иным уже не занимались, а оставили даже и прощание с родными. И часто случается, что в то время как человек прощается со своими родственниками, между ними оказываются такие, кои удерживают его от богоподобной жизни, Поэтому хорошо, имея расположение к добру, тотчас же и совершать оное, нимало не медля. Ибо никто, взявшийся за плуг духовный и снова оглядывающийся на мир, не способен к Царству </a:t>
            </a:r>
            <a:r>
              <a:rPr lang="ru-RU" sz="1500" b="1" i="1" dirty="0" smtClean="0">
                <a:solidFill>
                  <a:schemeClr val="tx1"/>
                </a:solidFill>
              </a:rPr>
              <a:t>Небесному».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3" grpId="0" animBg="1"/>
      <p:bldP spid="3" grpId="1" animBg="1"/>
      <p:bldP spid="4" grpId="0" animBg="1"/>
      <p:bldP spid="2" grpId="0" animBg="1"/>
      <p:bldP spid="2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632848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80218"/>
            <a:ext cx="8388775" cy="3750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Прочитать следующие отрывки: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Исцеление бесноватого (слепого и немого) (Мф. 12, 22-32; </a:t>
            </a:r>
            <a:r>
              <a:rPr lang="ru-RU" sz="2400" b="1" dirty="0" err="1">
                <a:solidFill>
                  <a:schemeClr val="tx1"/>
                </a:solidFill>
              </a:rPr>
              <a:t>Мк</a:t>
            </a:r>
            <a:r>
              <a:rPr lang="ru-RU" sz="2400" b="1" dirty="0">
                <a:solidFill>
                  <a:schemeClr val="tx1"/>
                </a:solidFill>
              </a:rPr>
              <a:t>. 3, 20-30; 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11, 14-23).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Изобличение </a:t>
            </a:r>
            <a:r>
              <a:rPr lang="ru-RU" sz="2400" b="1" dirty="0">
                <a:solidFill>
                  <a:schemeClr val="tx1"/>
                </a:solidFill>
              </a:rPr>
              <a:t>хулы на Духа Святого (Мф. 12, 24-37; </a:t>
            </a:r>
            <a:r>
              <a:rPr lang="ru-RU" sz="2400" b="1" dirty="0" err="1">
                <a:solidFill>
                  <a:schemeClr val="tx1"/>
                </a:solidFill>
              </a:rPr>
              <a:t>Мк</a:t>
            </a:r>
            <a:r>
              <a:rPr lang="ru-RU" sz="2400" b="1" dirty="0">
                <a:solidFill>
                  <a:schemeClr val="tx1"/>
                </a:solidFill>
              </a:rPr>
              <a:t>. 3:20-30; 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 11:15-26).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О </a:t>
            </a:r>
            <a:r>
              <a:rPr lang="ru-RU" sz="2400" b="1" dirty="0">
                <a:solidFill>
                  <a:schemeClr val="tx1"/>
                </a:solidFill>
              </a:rPr>
              <a:t>требовании знамения (Мф. 12, 38-42; 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 11, 16, 29-32</a:t>
            </a:r>
            <a:r>
              <a:rPr lang="ru-RU" sz="2400" b="1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Изобличение внешней праведности (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 11:37-54).</a:t>
            </a:r>
          </a:p>
        </p:txBody>
      </p:sp>
    </p:spTree>
    <p:extLst>
      <p:ext uri="{BB962C8B-B14F-4D97-AF65-F5344CB8AC3E}">
        <p14:creationId xmlns:p14="http://schemas.microsoft.com/office/powerpoint/2010/main" val="9105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4801</Words>
  <Application>Microsoft Office PowerPoint</Application>
  <PresentationFormat>Экран (4:3)</PresentationFormat>
  <Paragraphs>156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Лекция 15. Исцеление слуги капернаумского сотника. Воскрешение сына наинской вдовы. Вечеря в доме Симона-фарисея и прощение грешницы.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15.</dc:title>
  <dc:creator>Николай Казинов</dc:creator>
  <cp:lastModifiedBy>Николай Казинов</cp:lastModifiedBy>
  <cp:revision>97</cp:revision>
  <dcterms:created xsi:type="dcterms:W3CDTF">2014-02-22T11:43:40Z</dcterms:created>
  <dcterms:modified xsi:type="dcterms:W3CDTF">2014-02-24T10:20:52Z</dcterms:modified>
</cp:coreProperties>
</file>